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1" r:id="rId4"/>
    <p:sldId id="260" r:id="rId5"/>
    <p:sldId id="283" r:id="rId6"/>
    <p:sldId id="282" r:id="rId7"/>
    <p:sldId id="284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118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FCF4-8999-4AAB-B8C8-5CADAC0C9879}" type="datetimeFigureOut">
              <a:rPr lang="pt-BR" smtClean="0"/>
              <a:t>22/08/2012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27BE-92ED-4289-9F05-1302EC883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05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FCF4-8999-4AAB-B8C8-5CADAC0C9879}" type="datetimeFigureOut">
              <a:rPr lang="pt-BR" smtClean="0"/>
              <a:t>22/08/2012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27BE-92ED-4289-9F05-1302EC883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70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FCF4-8999-4AAB-B8C8-5CADAC0C9879}" type="datetimeFigureOut">
              <a:rPr lang="pt-BR" smtClean="0"/>
              <a:t>22/08/2012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27BE-92ED-4289-9F05-1302EC883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38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FCF4-8999-4AAB-B8C8-5CADAC0C9879}" type="datetimeFigureOut">
              <a:rPr lang="pt-BR" smtClean="0"/>
              <a:t>22/08/2012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27BE-92ED-4289-9F05-1302EC883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56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FCF4-8999-4AAB-B8C8-5CADAC0C9879}" type="datetimeFigureOut">
              <a:rPr lang="pt-BR" smtClean="0"/>
              <a:t>22/08/2012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27BE-92ED-4289-9F05-1302EC883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32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FCF4-8999-4AAB-B8C8-5CADAC0C9879}" type="datetimeFigureOut">
              <a:rPr lang="pt-BR" smtClean="0"/>
              <a:t>22/08/2012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27BE-92ED-4289-9F05-1302EC883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25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FCF4-8999-4AAB-B8C8-5CADAC0C9879}" type="datetimeFigureOut">
              <a:rPr lang="pt-BR" smtClean="0"/>
              <a:t>22/08/2012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27BE-92ED-4289-9F05-1302EC883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48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FCF4-8999-4AAB-B8C8-5CADAC0C9879}" type="datetimeFigureOut">
              <a:rPr lang="pt-BR" smtClean="0"/>
              <a:t>22/08/2012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27BE-92ED-4289-9F05-1302EC883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04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FCF4-8999-4AAB-B8C8-5CADAC0C9879}" type="datetimeFigureOut">
              <a:rPr lang="pt-BR" smtClean="0"/>
              <a:t>22/08/2012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27BE-92ED-4289-9F05-1302EC883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77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FCF4-8999-4AAB-B8C8-5CADAC0C9879}" type="datetimeFigureOut">
              <a:rPr lang="pt-BR" smtClean="0"/>
              <a:t>22/08/2012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27BE-92ED-4289-9F05-1302EC883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27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FCF4-8999-4AAB-B8C8-5CADAC0C9879}" type="datetimeFigureOut">
              <a:rPr lang="pt-BR" smtClean="0"/>
              <a:t>22/08/2012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27BE-92ED-4289-9F05-1302EC883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20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AFCF4-8999-4AAB-B8C8-5CADAC0C9879}" type="datetimeFigureOut">
              <a:rPr lang="pt-BR" smtClean="0"/>
              <a:t>22/08/2012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327BE-92ED-4289-9F05-1302EC8836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5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260647"/>
            <a:ext cx="8892480" cy="2324337"/>
          </a:xfrm>
        </p:spPr>
        <p:txBody>
          <a:bodyPr>
            <a:normAutofit/>
          </a:bodyPr>
          <a:lstStyle/>
          <a:p>
            <a:r>
              <a:rPr lang="pt-BR" sz="4000" dirty="0" smtClean="0"/>
              <a:t>Contraproposta CNG/ANDES 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800" dirty="0" smtClean="0"/>
              <a:t>Carreira do Professor Federal </a:t>
            </a:r>
            <a:endParaRPr lang="pt-BR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2564904"/>
            <a:ext cx="7776864" cy="370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8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60040"/>
            <a:ext cx="8686800" cy="90872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Entenda como ficou a contraproposta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0040" y="1844824"/>
            <a:ext cx="8892480" cy="3816424"/>
          </a:xfrm>
        </p:spPr>
        <p:txBody>
          <a:bodyPr>
            <a:normAutofit/>
          </a:bodyPr>
          <a:lstStyle/>
          <a:p>
            <a:r>
              <a:rPr lang="pt-BR" dirty="0" smtClean="0"/>
              <a:t>Categoria única: Professor Federal em 13 níveis</a:t>
            </a:r>
          </a:p>
          <a:p>
            <a:r>
              <a:rPr lang="pt-BR" dirty="0" smtClean="0"/>
              <a:t>Uma linha no contracheque para a remuneração docente</a:t>
            </a:r>
          </a:p>
          <a:p>
            <a:r>
              <a:rPr lang="pt-BR" dirty="0" smtClean="0"/>
              <a:t>Isonomia e paridade</a:t>
            </a:r>
          </a:p>
          <a:p>
            <a:r>
              <a:rPr lang="pt-BR" dirty="0" smtClean="0"/>
              <a:t>Piso = </a:t>
            </a:r>
            <a:r>
              <a:rPr lang="pt-BR" dirty="0" smtClean="0"/>
              <a:t>R$ 2.018,77 </a:t>
            </a:r>
          </a:p>
          <a:p>
            <a:r>
              <a:rPr lang="pt-BR" dirty="0" smtClean="0"/>
              <a:t>“</a:t>
            </a:r>
            <a:r>
              <a:rPr lang="pt-BR" dirty="0" err="1" smtClean="0"/>
              <a:t>Steps</a:t>
            </a:r>
            <a:r>
              <a:rPr lang="pt-BR" dirty="0" smtClean="0"/>
              <a:t>” entre níveis de </a:t>
            </a:r>
            <a:r>
              <a:rPr lang="pt-BR" dirty="0" smtClean="0"/>
              <a:t>4%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552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Percentuais </a:t>
            </a:r>
            <a:r>
              <a:rPr lang="pt-BR" dirty="0"/>
              <a:t>de acréscimos relativos </a:t>
            </a:r>
          </a:p>
          <a:p>
            <a:pPr marL="0" indent="0">
              <a:buNone/>
            </a:pPr>
            <a:r>
              <a:rPr lang="pt-BR" dirty="0"/>
              <a:t>     à titulação serão:  </a:t>
            </a:r>
          </a:p>
          <a:p>
            <a:pPr lvl="1"/>
            <a:r>
              <a:rPr lang="pt-BR" dirty="0"/>
              <a:t>75% para Doutorado ou Livre-Docente; </a:t>
            </a:r>
          </a:p>
          <a:p>
            <a:pPr lvl="1"/>
            <a:r>
              <a:rPr lang="pt-BR" dirty="0"/>
              <a:t>37,5% para Mestrado; </a:t>
            </a:r>
          </a:p>
          <a:p>
            <a:pPr lvl="1"/>
            <a:r>
              <a:rPr lang="pt-BR" dirty="0"/>
              <a:t>18% para Especialização; </a:t>
            </a:r>
          </a:p>
          <a:p>
            <a:pPr lvl="1"/>
            <a:r>
              <a:rPr lang="pt-BR" dirty="0"/>
              <a:t>7,5% para </a:t>
            </a:r>
            <a:r>
              <a:rPr lang="pt-BR" dirty="0" smtClean="0"/>
              <a:t>Aperfeiçoamento</a:t>
            </a:r>
          </a:p>
          <a:p>
            <a:pPr marL="457200" lvl="1" indent="0">
              <a:buNone/>
            </a:pPr>
            <a:endParaRPr lang="pt-BR" dirty="0"/>
          </a:p>
          <a:p>
            <a:r>
              <a:rPr lang="pt-BR" dirty="0"/>
              <a:t>Percentuais de acréscimos relativos ao regime de trabalho</a:t>
            </a:r>
          </a:p>
          <a:p>
            <a:pPr lvl="1"/>
            <a:r>
              <a:rPr lang="pt-BR" dirty="0"/>
              <a:t>100% para o regime de 40 horas; </a:t>
            </a:r>
          </a:p>
          <a:p>
            <a:pPr lvl="1"/>
            <a:r>
              <a:rPr lang="pt-BR" dirty="0"/>
              <a:t>210% para o regime de </a:t>
            </a:r>
            <a:r>
              <a:rPr lang="pt-BR" dirty="0" err="1"/>
              <a:t>DE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479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6048672"/>
          </a:xfrm>
        </p:spPr>
        <p:txBody>
          <a:bodyPr>
            <a:normAutofit/>
          </a:bodyPr>
          <a:lstStyle/>
          <a:p>
            <a:r>
              <a:rPr lang="pt-BR" sz="4000" dirty="0" smtClean="0"/>
              <a:t>Planilha </a:t>
            </a:r>
            <a:br>
              <a:rPr lang="pt-BR" sz="4000" dirty="0" smtClean="0"/>
            </a:br>
            <a:r>
              <a:rPr lang="pt-BR" sz="4000" dirty="0" smtClean="0"/>
              <a:t>com </a:t>
            </a:r>
            <a:br>
              <a:rPr lang="pt-BR" sz="4000" dirty="0" smtClean="0"/>
            </a:br>
            <a:r>
              <a:rPr lang="pt-BR" sz="4000" dirty="0" smtClean="0"/>
              <a:t>Contraproposta </a:t>
            </a:r>
            <a:br>
              <a:rPr lang="pt-BR" sz="4000" dirty="0" smtClean="0"/>
            </a:br>
            <a:r>
              <a:rPr lang="pt-BR" sz="4000" dirty="0" smtClean="0"/>
              <a:t>do </a:t>
            </a:r>
            <a:r>
              <a:rPr lang="pt-BR" sz="4000" dirty="0" smtClean="0"/>
              <a:t>Andes </a:t>
            </a:r>
            <a:br>
              <a:rPr lang="pt-BR" sz="4000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5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0"/>
            <a:ext cx="88924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6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704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faella\AppData\Local\Temp\Rar$DI81.208\rendezvous-05-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313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afaella\AppData\Local\Temp\Rar$DI92.208\rendezvous-06-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1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895528" y="6335486"/>
            <a:ext cx="421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Prof. Henrique Magalhães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81976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98</Words>
  <Application>Microsoft Office PowerPoint</Application>
  <PresentationFormat>Apresentação na tela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Contraproposta CNG/ANDES  Carreira do Professor Federal </vt:lpstr>
      <vt:lpstr>Entenda como ficou a contraproposta</vt:lpstr>
      <vt:lpstr>Apresentação do PowerPoint</vt:lpstr>
      <vt:lpstr>Planilha  com  Contraproposta  do Andes  </vt:lpstr>
      <vt:lpstr>Apresentação do PowerPoint</vt:lpstr>
      <vt:lpstr>Apresentação do PowerPoint</vt:lpstr>
      <vt:lpstr>Apresentação do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Entendendo os princípios e os “steps” da  Carreira do Professor Federal  proposta pelo ANDES</dc:title>
  <dc:creator>Cris Hirsch</dc:creator>
  <cp:lastModifiedBy>Rafaella</cp:lastModifiedBy>
  <cp:revision>33</cp:revision>
  <dcterms:created xsi:type="dcterms:W3CDTF">2012-08-02T00:29:17Z</dcterms:created>
  <dcterms:modified xsi:type="dcterms:W3CDTF">2012-08-22T11:23:38Z</dcterms:modified>
</cp:coreProperties>
</file>