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57" r:id="rId4"/>
    <p:sldId id="259" r:id="rId5"/>
    <p:sldId id="273" r:id="rId6"/>
    <p:sldId id="278" r:id="rId7"/>
    <p:sldId id="276" r:id="rId8"/>
    <p:sldId id="305" r:id="rId9"/>
    <p:sldId id="282" r:id="rId10"/>
    <p:sldId id="283" r:id="rId11"/>
    <p:sldId id="286" r:id="rId12"/>
    <p:sldId id="287" r:id="rId13"/>
    <p:sldId id="288" r:id="rId14"/>
    <p:sldId id="299" r:id="rId15"/>
    <p:sldId id="293" r:id="rId16"/>
    <p:sldId id="301" r:id="rId17"/>
    <p:sldId id="302" r:id="rId18"/>
    <p:sldId id="303" r:id="rId19"/>
    <p:sldId id="300" r:id="rId20"/>
    <p:sldId id="271" r:id="rId21"/>
    <p:sldId id="272" r:id="rId22"/>
    <p:sldId id="279" r:id="rId23"/>
    <p:sldId id="25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22" d="100"/>
          <a:sy n="22" d="100"/>
        </p:scale>
        <p:origin x="-64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038B-DAC0-43BB-BDB5-B5F4DDE00092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529C-7D96-4332-8806-15706990F9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0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2DAEE-CF62-42D0-B19E-ED005E5419F5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FF166-AFB9-40DA-ABD6-962216A87F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25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F166-AFB9-40DA-ABD6-962216A87F2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E8D5E6-97B0-49F3-8C31-5E1A222ED1A4}" type="datetimeFigureOut">
              <a:rPr lang="pt-BR" smtClean="0"/>
              <a:pPr/>
              <a:t>11/05/2011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991001-0F71-4848-A0CA-28016E310B8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schuch@uol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795736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CARREIRA EM DEBATE: Valorização do professor ou retirada de direitos ?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Luiz Henrique </a:t>
            </a:r>
            <a:r>
              <a:rPr lang="pt-BR" dirty="0" err="1" smtClean="0"/>
              <a:t>Schuch</a:t>
            </a:r>
            <a:endParaRPr lang="pt-BR" dirty="0" smtClean="0"/>
          </a:p>
          <a:p>
            <a:r>
              <a:rPr lang="pt-BR" dirty="0" smtClean="0"/>
              <a:t>Vice –presidente do ANDES-SN</a:t>
            </a:r>
          </a:p>
          <a:p>
            <a:r>
              <a:rPr lang="pt-BR" dirty="0" smtClean="0">
                <a:hlinkClick r:id="rId3"/>
              </a:rPr>
              <a:t>Lschuch@uol.com.br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864096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FF00"/>
                </a:solidFill>
              </a:rPr>
              <a:t>RESUMO DO PROJETO DE CARREIRA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40060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pt-BR" dirty="0" smtClean="0"/>
              <a:t> 8- Degraus entre níveis de 5% (relação  de 3 entre piso e teto para o mesmo regime de trabalho);</a:t>
            </a:r>
          </a:p>
          <a:p>
            <a:pPr lvl="0" algn="l"/>
            <a:endParaRPr lang="pt-BR" dirty="0" smtClean="0"/>
          </a:p>
          <a:p>
            <a:pPr lvl="0" algn="l"/>
            <a:r>
              <a:rPr lang="pt-BR" dirty="0" smtClean="0"/>
              <a:t>9- A remuneração única  será acrescida de:</a:t>
            </a:r>
          </a:p>
          <a:p>
            <a:pPr lvl="0" algn="l"/>
            <a:r>
              <a:rPr lang="pt-BR" dirty="0" smtClean="0"/>
              <a:t>75%  doutorado , 37,5% mestrado, 18%  especialização; 7,5% aperfeiçoamento.</a:t>
            </a:r>
          </a:p>
          <a:p>
            <a:pPr lvl="0" algn="l"/>
            <a:endParaRPr lang="pt-BR" dirty="0" smtClean="0"/>
          </a:p>
          <a:p>
            <a:pPr lvl="0" algn="l"/>
            <a:r>
              <a:rPr lang="pt-BR" dirty="0" smtClean="0"/>
              <a:t>10- A remuneração única será acrescida de:</a:t>
            </a:r>
          </a:p>
          <a:p>
            <a:pPr lvl="0" algn="l"/>
            <a:r>
              <a:rPr lang="pt-BR" dirty="0" smtClean="0"/>
              <a:t>100% para 40 horas; 210% para DE;</a:t>
            </a:r>
          </a:p>
          <a:p>
            <a:pPr lvl="0" algn="l"/>
            <a:endParaRPr lang="pt-BR" dirty="0" smtClean="0"/>
          </a:p>
          <a:p>
            <a:pPr lvl="0" algn="l"/>
            <a:r>
              <a:rPr lang="pt-BR" dirty="0" smtClean="0"/>
              <a:t>11- A tabela de </a:t>
            </a:r>
            <a:r>
              <a:rPr lang="pt-BR" dirty="0" err="1" smtClean="0"/>
              <a:t>DE</a:t>
            </a:r>
            <a:r>
              <a:rPr lang="pt-BR" dirty="0" smtClean="0"/>
              <a:t> ficará entre 6803,76 para o nível 1 graduado e 21382,49para o nível 13 doutor.</a:t>
            </a:r>
          </a:p>
          <a:p>
            <a:pPr lvl="0" algn="l"/>
            <a:endParaRPr lang="pt-BR" dirty="0" smtClean="0"/>
          </a:p>
          <a:p>
            <a:pPr lvl="0" algn="l"/>
            <a:endParaRPr lang="pt-BR" dirty="0" smtClean="0"/>
          </a:p>
          <a:p>
            <a:pPr lvl="0" algn="l"/>
            <a:endParaRPr lang="pt-BR" dirty="0" smtClean="0"/>
          </a:p>
          <a:p>
            <a:pPr lvl="0" algn="l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92088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FF00"/>
                </a:solidFill>
              </a:rPr>
              <a:t>RESUMO DO PROJETO DE CARREIRA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4824536"/>
          </a:xfrm>
        </p:spPr>
        <p:txBody>
          <a:bodyPr>
            <a:normAutofit lnSpcReduction="10000"/>
          </a:bodyPr>
          <a:lstStyle/>
          <a:p>
            <a:pPr lvl="0" algn="l"/>
            <a:r>
              <a:rPr lang="pt-BR" dirty="0" smtClean="0"/>
              <a:t> </a:t>
            </a:r>
            <a:r>
              <a:rPr lang="pt-BR" sz="3200" dirty="0" smtClean="0"/>
              <a:t>12- O  </a:t>
            </a:r>
            <a:r>
              <a:rPr lang="pt-BR" sz="3200" dirty="0" err="1" smtClean="0"/>
              <a:t>reenquadramento</a:t>
            </a:r>
            <a:r>
              <a:rPr lang="pt-BR" sz="3200" dirty="0" smtClean="0"/>
              <a:t>  posicionará o docente no nível equivalente a situação que ocupava na carreira anterior a partir do topo, conforme o quadro. </a:t>
            </a:r>
          </a:p>
          <a:p>
            <a:pPr lvl="0" algn="l"/>
            <a:endParaRPr lang="pt-BR" sz="3200" dirty="0" smtClean="0"/>
          </a:p>
          <a:p>
            <a:pPr lvl="0" algn="l"/>
            <a:r>
              <a:rPr lang="pt-BR" sz="3200" dirty="0" smtClean="0"/>
              <a:t>(O aposentado é posicionado da mesma forma que o docente  em atividade, resguardada a equivalência em relação à estrutura da carreira em vigor na data da aposentadoria.)</a:t>
            </a:r>
          </a:p>
          <a:p>
            <a:pPr lvl="0" algn="l"/>
            <a:endParaRPr lang="pt-BR" dirty="0" smtClean="0"/>
          </a:p>
          <a:p>
            <a:pPr lvl="0" algn="l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-218152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76274"/>
            <a:ext cx="7820025" cy="59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-218152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733424"/>
            <a:ext cx="7886700" cy="57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061"/>
            <a:ext cx="9143999" cy="596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3488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PROJETO DE LEI PROPOSTO PELO ANDES-SN É OFICIAL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7854696" cy="352839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Aprovado no 30º Congresso, em fevereiro;</a:t>
            </a:r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Protocolado dia 26/3 no MEC e no MPOG com solicitação de que seja enviado ao Congresso Nacional;</a:t>
            </a:r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Agenda de mobilização e ações aprovadas pelo Setor em 26/3;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34076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/>
              <a:t>ATO NO MEC- 25/3/2011</a:t>
            </a:r>
            <a:endParaRPr lang="pt-BR" sz="6000" dirty="0"/>
          </a:p>
        </p:txBody>
      </p:sp>
      <p:pic>
        <p:nvPicPr>
          <p:cNvPr id="4" name="Espaço Reservado para Conteúdo 3" descr="protocolo m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34076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/>
              <a:t>ATO NO MEC- 25/3/2011</a:t>
            </a:r>
            <a:endParaRPr lang="pt-BR" sz="6000" dirty="0"/>
          </a:p>
        </p:txBody>
      </p:sp>
      <p:pic>
        <p:nvPicPr>
          <p:cNvPr id="4" name="Espaço Reservado para Conteúdo 3" descr="protocolo m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213" y="1340768"/>
            <a:ext cx="797956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34076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/>
              <a:t>ATO NO MEC- 25/3/2011</a:t>
            </a:r>
            <a:endParaRPr lang="pt-BR" sz="6000" dirty="0"/>
          </a:p>
        </p:txBody>
      </p:sp>
      <p:pic>
        <p:nvPicPr>
          <p:cNvPr id="4" name="Espaço Reservado para Conteúdo 3" descr="protocolo m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213" y="1340768"/>
            <a:ext cx="797956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ÚLTIMAS CONVERSAÇÕES: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854696" cy="446449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Com SINASEFE;</a:t>
            </a:r>
          </a:p>
          <a:p>
            <a:pPr algn="l">
              <a:buFont typeface="Arial" pitchFamily="34" charset="0"/>
              <a:buChar char="•"/>
            </a:pPr>
            <a:endParaRPr lang="pt-BR" sz="3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Com ANDIFES;</a:t>
            </a:r>
          </a:p>
          <a:p>
            <a:pPr algn="l">
              <a:buFont typeface="Arial" pitchFamily="34" charset="0"/>
              <a:buChar char="•"/>
            </a:pPr>
            <a:endParaRPr lang="pt-BR" sz="3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Com Ministério do Planejamento;</a:t>
            </a:r>
          </a:p>
          <a:p>
            <a:pPr algn="l">
              <a:buFont typeface="Arial" pitchFamily="34" charset="0"/>
              <a:buChar char="•"/>
            </a:pPr>
            <a:endParaRPr lang="pt-BR" sz="32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Com Ministério da Educação;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94248" cy="1582621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ANTECEDENTES</a:t>
            </a:r>
            <a:br>
              <a:rPr lang="pt-BR" sz="2400" dirty="0" smtClean="0"/>
            </a:br>
            <a:r>
              <a:rPr lang="pt-BR" sz="2400" dirty="0" smtClean="0"/>
              <a:t>E </a:t>
            </a:r>
            <a:br>
              <a:rPr lang="pt-BR" sz="2400" dirty="0" smtClean="0"/>
            </a:br>
            <a:r>
              <a:rPr lang="pt-BR" sz="2400" dirty="0" smtClean="0"/>
              <a:t>CONTEXTO ATUAL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179512" y="3645024"/>
            <a:ext cx="2808312" cy="230425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REFERÊNCIA:</a:t>
            </a:r>
          </a:p>
          <a:p>
            <a:endParaRPr lang="pt-BR" sz="2400" dirty="0" smtClean="0"/>
          </a:p>
          <a:p>
            <a:r>
              <a:rPr lang="pt-BR" sz="2400" dirty="0" smtClean="0"/>
              <a:t>PUCRCE</a:t>
            </a:r>
          </a:p>
          <a:p>
            <a:r>
              <a:rPr lang="pt-BR" sz="2400" dirty="0" smtClean="0"/>
              <a:t>E </a:t>
            </a:r>
          </a:p>
          <a:p>
            <a:r>
              <a:rPr lang="pt-BR" sz="2400" dirty="0" smtClean="0"/>
              <a:t>CONSTITUIÇÃO 88</a:t>
            </a:r>
          </a:p>
          <a:p>
            <a:endParaRPr lang="pt-BR" sz="2400" dirty="0" smtClean="0"/>
          </a:p>
        </p:txBody>
      </p:sp>
      <p:pic>
        <p:nvPicPr>
          <p:cNvPr id="13" name="Espaço Reservado para Imagem 12" descr="logo_Curves do and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99" r="6999"/>
          <a:stretch>
            <a:fillRect/>
          </a:stretch>
        </p:blipFill>
        <p:spPr>
          <a:xfrm rot="420000">
            <a:off x="3220189" y="1065471"/>
            <a:ext cx="5188541" cy="413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SENTIDO POSITIVO: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446449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4000" dirty="0" smtClean="0"/>
              <a:t>Sinais de que o governo está constrangido politicamente diante da impropriedade de como DOCENTES DAS IFES VEM SENDO TRATADOS.</a:t>
            </a:r>
            <a:endParaRPr lang="pt-BR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72816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O RISCO: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417646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600" dirty="0" smtClean="0"/>
              <a:t> QUE SIRVA DE PRETEXTO PARA APROFUNDAR OS PARADIGMAS DA REFORMA DO ESTADO E O CHOQUE DE GESTÃO DO TIPO EMPRESARIAL NAS IFES – </a:t>
            </a:r>
            <a:r>
              <a:rPr lang="pt-BR" sz="3600" dirty="0" smtClean="0">
                <a:solidFill>
                  <a:srgbClr val="FFC000"/>
                </a:solidFill>
              </a:rPr>
              <a:t>intensificando (ainda mais) o trabalho docente e rebaixando a qualidade do ensino!!!</a:t>
            </a:r>
            <a:endParaRPr lang="pt-BR" sz="36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224136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NOSSO DESAFIO: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6085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HÁ DIFERENÇAS PROFUNDAS COM AS BASES SOBRE AS QUAIS O GOVERNO TRABALHA SUA PROPOSTA DE CARREIRA, PORÉM......</a:t>
            </a:r>
          </a:p>
          <a:p>
            <a:pPr algn="l">
              <a:buFont typeface="Arial" pitchFamily="34" charset="0"/>
              <a:buChar char="•"/>
            </a:pPr>
            <a:endParaRPr lang="pt-BR" sz="2800" b="1" dirty="0" smtClean="0"/>
          </a:p>
          <a:p>
            <a:pPr algn="l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FFC000"/>
                </a:solidFill>
              </a:rPr>
              <a:t>COM MOBILIZAÇÃO E DISPOSIÇÃO DE LUTA, OS DIREITOS DOS PROFESSORES DAS IFES SERÃO EXPRESSOS NA CARREIRA DOCENTE QUE VAMOS CONSTRUIR !!!</a:t>
            </a:r>
          </a:p>
          <a:p>
            <a:pPr algn="l">
              <a:buFont typeface="Arial" pitchFamily="34" charset="0"/>
              <a:buChar char="•"/>
            </a:pPr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Espaço Reservado para Imagem 10" descr="DSC08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61085" y="459455"/>
            <a:ext cx="8502547" cy="5868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INTENSIFICAÇÃO </a:t>
            </a:r>
            <a:br>
              <a:rPr lang="pt-BR" sz="2400" dirty="0" smtClean="0"/>
            </a:br>
            <a:r>
              <a:rPr lang="pt-BR" sz="2400" dirty="0" smtClean="0"/>
              <a:t>DO </a:t>
            </a:r>
            <a:br>
              <a:rPr lang="pt-BR" sz="2400" dirty="0" smtClean="0"/>
            </a:br>
            <a:r>
              <a:rPr lang="pt-BR" sz="2400" dirty="0" smtClean="0"/>
              <a:t>TRABALHO</a:t>
            </a:r>
            <a:br>
              <a:rPr lang="pt-BR" sz="2400" dirty="0" smtClean="0"/>
            </a:br>
            <a:r>
              <a:rPr lang="pt-BR" sz="2400" dirty="0" smtClean="0"/>
              <a:t>DOCENTE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251520" y="3068959"/>
            <a:ext cx="2567880" cy="193914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MUTAÇÃO </a:t>
            </a:r>
          </a:p>
          <a:p>
            <a:r>
              <a:rPr lang="pt-BR" sz="2000" dirty="0" smtClean="0"/>
              <a:t>CONSTITUCIONAL</a:t>
            </a:r>
          </a:p>
          <a:p>
            <a:r>
              <a:rPr lang="pt-BR" sz="2000" dirty="0" smtClean="0"/>
              <a:t>BRANDA</a:t>
            </a:r>
            <a:endParaRPr lang="pt-BR" sz="2000" dirty="0"/>
          </a:p>
        </p:txBody>
      </p:sp>
      <p:pic>
        <p:nvPicPr>
          <p:cNvPr id="5" name="Espaço Reservado para Imagem 4" descr="Imagem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2" r="5962"/>
          <a:stretch>
            <a:fillRect/>
          </a:stretch>
        </p:blipFill>
        <p:spPr>
          <a:xfrm rot="420000">
            <a:off x="2685743" y="812638"/>
            <a:ext cx="6011096" cy="4821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8478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O PUCRCE vem sendo descaracterizado: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68052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3600" dirty="0" smtClean="0"/>
              <a:t>Apesar do esforço e da clareza que o movimento docente tem demonstrado, sofremos derrotas.</a:t>
            </a:r>
          </a:p>
          <a:p>
            <a:pPr algn="l">
              <a:buFont typeface="Arial" pitchFamily="34" charset="0"/>
              <a:buChar char="•"/>
            </a:pPr>
            <a:endParaRPr lang="pt-BR" sz="3600" dirty="0" smtClean="0"/>
          </a:p>
          <a:p>
            <a:pPr algn="l">
              <a:buFont typeface="Arial" pitchFamily="34" charset="0"/>
              <a:buChar char="•"/>
            </a:pPr>
            <a:r>
              <a:rPr lang="pt-BR" sz="3600" dirty="0" smtClean="0"/>
              <a:t>As duas últimas décadas foram de refluxo dos movimentos sociais no Brasil e no mundo, o que abriu espaço para a onda de globalização neoliberal subtrair direitos dos trabalhadores.</a:t>
            </a:r>
            <a:endParaRPr lang="pt-B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08823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MOVIMENTO DOCENTE CONSULTA AS BASES E EXIGE NEGOCIAÇÃO EFETIVA: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68960"/>
            <a:ext cx="7854696" cy="33843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4000" dirty="0" smtClean="0"/>
              <a:t>PRESENÇA DO ANDES-SN EM TODOS OS ESPAÇOS DE INTERLOCUÇÃO COM O GOVERNO, COBRANDO A PRESENÇA DO MEC.</a:t>
            </a:r>
            <a:endParaRPr lang="pt-BR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224136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FFFF00"/>
                </a:solidFill>
              </a:rPr>
              <a:t>NOSSA AGENDA DE 2010: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6085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800" b="1" dirty="0" smtClean="0"/>
              <a:t>CICLOS DE DEBATES  NACIONALMENTE ARTICULADOS  SOBRE: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1. Pressupostos sobre o ambiente de trabalho;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2.Desenvolvimento na carreira;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3.Carreira única – cargo único;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4.Estrutura da carreira;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5.Isonomia em salário global;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6.Transposição;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b="1" dirty="0" smtClean="0"/>
              <a:t>7.Mobilização.</a:t>
            </a:r>
          </a:p>
          <a:p>
            <a:pPr algn="l">
              <a:buFont typeface="Arial" pitchFamily="34" charset="0"/>
              <a:buChar char="•"/>
            </a:pPr>
            <a:endParaRPr lang="pt-B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92088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FF00"/>
                </a:solidFill>
              </a:rPr>
              <a:t>RESUMO DO PROJETO DE CARREIRA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5112568"/>
          </a:xfrm>
        </p:spPr>
        <p:txBody>
          <a:bodyPr>
            <a:normAutofit/>
          </a:bodyPr>
          <a:lstStyle/>
          <a:p>
            <a:pPr lvl="0" algn="l"/>
            <a:r>
              <a:rPr lang="pt-BR" dirty="0" smtClean="0"/>
              <a:t> </a:t>
            </a:r>
            <a:r>
              <a:rPr lang="pt-BR" sz="3200" dirty="0" smtClean="0"/>
              <a:t>PRELIMINAR:</a:t>
            </a:r>
          </a:p>
          <a:p>
            <a:pPr lvl="0" algn="l"/>
            <a:endParaRPr lang="pt-BR" sz="3200" dirty="0" smtClean="0"/>
          </a:p>
          <a:p>
            <a:pPr lvl="0" algn="l"/>
            <a:r>
              <a:rPr lang="pt-BR" sz="3200" dirty="0" smtClean="0"/>
              <a:t>Manter  linha de continuidade do PUCRCE, resguardando os direitos!</a:t>
            </a:r>
          </a:p>
          <a:p>
            <a:pPr lvl="0" algn="l"/>
            <a:endParaRPr lang="pt-BR" sz="3200" dirty="0" smtClean="0"/>
          </a:p>
          <a:p>
            <a:pPr lvl="0" algn="l"/>
            <a:r>
              <a:rPr lang="pt-BR" sz="3200" dirty="0" smtClean="0"/>
              <a:t>Ao contrário, o governo procura todas as formas para desconectar todos os direitos anteriores (ESTRUTURA a carreira como se não houvesse passado).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2008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FF00"/>
                </a:solidFill>
              </a:rPr>
              <a:t>RESUMO DO PROJETO DE CARREIRA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7854696" cy="5472608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pt-BR" dirty="0" smtClean="0"/>
              <a:t> </a:t>
            </a:r>
            <a:r>
              <a:rPr lang="pt-BR" sz="2800" dirty="0" smtClean="0"/>
              <a:t>1- Carreira única para todos os professores federais– </a:t>
            </a:r>
            <a:r>
              <a:rPr lang="pt-BR" sz="2800" b="1" dirty="0" smtClean="0"/>
              <a:t>Carreira de Professor Federal</a:t>
            </a:r>
            <a:r>
              <a:rPr lang="pt-BR" sz="2800" dirty="0" smtClean="0"/>
              <a:t>, administrada no âmbito de cada instituição;</a:t>
            </a:r>
          </a:p>
          <a:p>
            <a:pPr lvl="0" algn="l"/>
            <a:endParaRPr lang="pt-BR" sz="2800" dirty="0" smtClean="0"/>
          </a:p>
          <a:p>
            <a:pPr lvl="0" algn="l"/>
            <a:r>
              <a:rPr lang="pt-BR" sz="2800" dirty="0" smtClean="0"/>
              <a:t>2- Cargo único, no RJU, que valorize o professor durante toda a vida profissional– </a:t>
            </a:r>
            <a:r>
              <a:rPr lang="pt-BR" sz="2800" b="1" dirty="0" smtClean="0"/>
              <a:t>Cargo de Professor Federal;</a:t>
            </a:r>
          </a:p>
          <a:p>
            <a:pPr lvl="0" algn="l"/>
            <a:endParaRPr lang="pt-BR" sz="2800" b="1" dirty="0" smtClean="0"/>
          </a:p>
          <a:p>
            <a:pPr lvl="0" algn="l"/>
            <a:r>
              <a:rPr lang="pt-BR" sz="2800" dirty="0" smtClean="0"/>
              <a:t>3-Carreira simples e estável em 13 níveis remuneratórios, com ingresso no nível inicial;</a:t>
            </a:r>
          </a:p>
          <a:p>
            <a:pPr lvl="0" algn="l"/>
            <a:endParaRPr lang="pt-BR" sz="2800" dirty="0" smtClean="0"/>
          </a:p>
          <a:p>
            <a:pPr lvl="0" algn="l"/>
            <a:r>
              <a:rPr lang="pt-BR" sz="2800" dirty="0" smtClean="0"/>
              <a:t>4- Desenvolvimento na carreira que valorize de maneira equilibrada o tempo de serviço, a formação continuada/titulação;</a:t>
            </a:r>
          </a:p>
          <a:p>
            <a:pPr lvl="0" algn="l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792088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FF00"/>
                </a:solidFill>
              </a:rPr>
              <a:t>RESUMO DO PROJETO DE CARREIRA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511256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pt-BR" dirty="0" smtClean="0"/>
              <a:t>5- A progressão  com interstício de dois anos uma vez que os planos de trabalho executados neste período tenham sido aprovados.</a:t>
            </a:r>
          </a:p>
          <a:p>
            <a:pPr lvl="0" algn="l"/>
            <a:endParaRPr lang="pt-BR" dirty="0" smtClean="0"/>
          </a:p>
          <a:p>
            <a:pPr lvl="0" algn="l"/>
            <a:r>
              <a:rPr lang="pt-BR" dirty="0" smtClean="0"/>
              <a:t>6- Isonomia salarial - remuneração integral e uniforme no mesmo nível da carreira/regime de trabalho/titulação, mesmos critérios gerais para progressão  e para ingresso obrigatoriamente por concurso público.</a:t>
            </a:r>
          </a:p>
          <a:p>
            <a:pPr lvl="0" algn="l"/>
            <a:endParaRPr lang="pt-BR" dirty="0" smtClean="0"/>
          </a:p>
          <a:p>
            <a:pPr algn="l"/>
            <a:r>
              <a:rPr lang="pt-BR" dirty="0" smtClean="0"/>
              <a:t>7- O piso nacional gerador da tabela: salário mínimo do DIEESE para o nível 1, 20h;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689</Words>
  <Application>Microsoft Office PowerPoint</Application>
  <PresentationFormat>Apresentação na tela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Fluxo</vt:lpstr>
      <vt:lpstr>CARREIRA EM DEBATE: Valorização do professor ou retirada de direitos ?</vt:lpstr>
      <vt:lpstr>ANTECEDENTES E  CONTEXTO ATUAL</vt:lpstr>
      <vt:lpstr>INTENSIFICAÇÃO  DO  TRABALHO DOCENTE</vt:lpstr>
      <vt:lpstr>O PUCRCE vem sendo descaracterizado:</vt:lpstr>
      <vt:lpstr>MOVIMENTO DOCENTE CONSULTA AS BASES E EXIGE NEGOCIAÇÃO EFETIVA:</vt:lpstr>
      <vt:lpstr>NOSSA AGENDA DE 2010:</vt:lpstr>
      <vt:lpstr>RESUMO DO PROJETO DE CARREIRA</vt:lpstr>
      <vt:lpstr>RESUMO DO PROJETO DE CARREIRA</vt:lpstr>
      <vt:lpstr>RESUMO DO PROJETO DE CARREIRA</vt:lpstr>
      <vt:lpstr>RESUMO DO PROJETO DE CARREIRA</vt:lpstr>
      <vt:lpstr>RESUMO DO PROJETO DE CARREIRA</vt:lpstr>
      <vt:lpstr>Apresentação do PowerPoint</vt:lpstr>
      <vt:lpstr>Apresentação do PowerPoint</vt:lpstr>
      <vt:lpstr>Apresentação do PowerPoint</vt:lpstr>
      <vt:lpstr>PROJETO DE LEI PROPOSTO PELO ANDES-SN É OFICIAL</vt:lpstr>
      <vt:lpstr> ATO NO MEC- 25/3/2011</vt:lpstr>
      <vt:lpstr> ATO NO MEC- 25/3/2011</vt:lpstr>
      <vt:lpstr> ATO NO MEC- 25/3/2011</vt:lpstr>
      <vt:lpstr>ÚLTIMAS CONVERSAÇÕES:</vt:lpstr>
      <vt:lpstr>SENTIDO POSITIVO:</vt:lpstr>
      <vt:lpstr>O RISCO:</vt:lpstr>
      <vt:lpstr>NOSSO DESAFIO: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CARREIRA EM DEBATE: Valorização do professor ou retirada de direitos ?</dc:title>
  <dc:creator>Luiz Henrique Schuch</dc:creator>
  <cp:lastModifiedBy>Imprensa - NB2</cp:lastModifiedBy>
  <cp:revision>160</cp:revision>
  <dcterms:created xsi:type="dcterms:W3CDTF">2010-09-20T02:27:12Z</dcterms:created>
  <dcterms:modified xsi:type="dcterms:W3CDTF">2011-05-11T14:27:40Z</dcterms:modified>
</cp:coreProperties>
</file>